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42" r:id="rId5"/>
    <p:sldId id="351" r:id="rId6"/>
    <p:sldId id="352" r:id="rId7"/>
    <p:sldId id="353" r:id="rId8"/>
    <p:sldId id="349" r:id="rId9"/>
    <p:sldId id="354" r:id="rId10"/>
    <p:sldId id="344" r:id="rId11"/>
    <p:sldId id="348" r:id="rId12"/>
    <p:sldId id="355" r:id="rId13"/>
    <p:sldId id="356" r:id="rId14"/>
    <p:sldId id="357" r:id="rId15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17BB"/>
    <a:srgbClr val="006192"/>
    <a:srgbClr val="7E277D"/>
    <a:srgbClr val="4C125B"/>
    <a:srgbClr val="440E55"/>
    <a:srgbClr val="0A0417"/>
    <a:srgbClr val="17347A"/>
    <a:srgbClr val="000719"/>
    <a:srgbClr val="05202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5646"/>
  </p:normalViewPr>
  <p:slideViewPr>
    <p:cSldViewPr snapToGrid="0" snapToObjects="1" showGuides="1">
      <p:cViewPr varScale="1">
        <p:scale>
          <a:sx n="72" d="100"/>
          <a:sy n="72" d="100"/>
        </p:scale>
        <p:origin x="57" y="53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gradFill>
              <a:gsLst>
                <a:gs pos="0">
                  <a:schemeClr val="accent4">
                    <a:lumMod val="50000"/>
                  </a:schemeClr>
                </a:gs>
                <a:gs pos="57000">
                  <a:schemeClr val="accent6">
                    <a:lumMod val="50000"/>
                  </a:schemeClr>
                </a:gs>
                <a:gs pos="99000">
                  <a:schemeClr val="tx2"/>
                </a:gs>
              </a:gsLst>
              <a:path path="circle">
                <a:fillToRect l="100000" t="100000"/>
              </a:path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Jen hesla, méně než 8 znaků, nebo bez speciálních znaků</c:v>
                </c:pt>
                <c:pt idx="1">
                  <c:v>Jen hesla, 8 a více znaků s kombinací speciálních znaků</c:v>
                </c:pt>
                <c:pt idx="2">
                  <c:v>Dvojitou ochranu, je-li to možné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26</c:v>
                </c:pt>
                <c:pt idx="1">
                  <c:v>62</c:v>
                </c:pt>
                <c:pt idx="2">
                  <c:v>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D9-4E15-B34B-451A05D4285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131261423"/>
        <c:axId val="1956145744"/>
      </c:barChart>
      <c:catAx>
        <c:axId val="13126142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6145744"/>
        <c:crosses val="autoZero"/>
        <c:auto val="1"/>
        <c:lblAlgn val="ctr"/>
        <c:lblOffset val="100"/>
        <c:noMultiLvlLbl val="0"/>
      </c:catAx>
      <c:valAx>
        <c:axId val="1956145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12614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71962007459095E-2"/>
          <c:y val="3.0214952412716371E-2"/>
          <c:w val="0.87253123169901869"/>
          <c:h val="0.68075675623419996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Sample 1</c:v>
                </c:pt>
              </c:strCache>
            </c:strRef>
          </c:tx>
          <c:spPr>
            <a:ln w="22225" cap="rnd">
              <a:solidFill>
                <a:schemeClr val="tx2">
                  <a:lumMod val="75000"/>
                </a:schemeClr>
              </a:solidFill>
            </a:ln>
            <a:effectLst>
              <a:glow rad="139700">
                <a:schemeClr val="tx2">
                  <a:lumMod val="40000"/>
                  <a:lumOff val="60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tx2">
                  <a:lumMod val="50000"/>
                </a:schemeClr>
              </a:solidFill>
              <a:ln>
                <a:noFill/>
              </a:ln>
              <a:effectLst>
                <a:glow rad="139700">
                  <a:schemeClr val="tx2">
                    <a:lumMod val="40000"/>
                    <a:lumOff val="60000"/>
                    <a:alpha val="14000"/>
                  </a:schemeClr>
                </a:glow>
              </a:effectLst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144</c:v>
                </c:pt>
                <c:pt idx="1">
                  <c:v>167</c:v>
                </c:pt>
                <c:pt idx="2">
                  <c:v>237</c:v>
                </c:pt>
                <c:pt idx="3">
                  <c:v>254</c:v>
                </c:pt>
                <c:pt idx="4">
                  <c:v>309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00E-DB4A-B198-3A8A8892F1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3904911"/>
        <c:axId val="1700770048"/>
      </c:scatterChart>
      <c:valAx>
        <c:axId val="198390491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0770048"/>
        <c:crosses val="autoZero"/>
        <c:crossBetween val="midCat"/>
      </c:valAx>
      <c:valAx>
        <c:axId val="1700770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390491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GB" noProof="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04/10/2023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04/10/2023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96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941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8276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57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7524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9580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Generování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Hesel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Adam Jan, </a:t>
            </a:r>
            <a:r>
              <a:rPr lang="en-GB" dirty="0" err="1"/>
              <a:t>Voršilka</a:t>
            </a:r>
            <a:r>
              <a:rPr lang="en-GB" dirty="0"/>
              <a:t> </a:t>
            </a:r>
            <a:r>
              <a:rPr lang="en-GB" dirty="0" err="1"/>
              <a:t>Vladimír</a:t>
            </a:r>
            <a:r>
              <a:rPr lang="en-GB" dirty="0"/>
              <a:t>, </a:t>
            </a:r>
            <a:r>
              <a:rPr lang="en-GB" dirty="0" err="1"/>
              <a:t>Jeřábek</a:t>
            </a:r>
            <a:r>
              <a:rPr lang="en-GB" dirty="0"/>
              <a:t> Martin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44DC7-6A37-5F61-9563-4A093EEF9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Závěr</a:t>
            </a:r>
            <a:endParaRPr lang="cs-C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8C413-8635-E053-33AE-CBA4530287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S </a:t>
            </a:r>
            <a:r>
              <a:rPr lang="en-GB" dirty="0" err="1">
                <a:latin typeface="+mj-lt"/>
              </a:rPr>
              <a:t>naší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aplikací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na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generování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hesel</a:t>
            </a:r>
            <a:r>
              <a:rPr lang="en-GB" dirty="0">
                <a:latin typeface="+mj-lt"/>
              </a:rPr>
              <a:t>, se </a:t>
            </a:r>
            <a:r>
              <a:rPr lang="en-GB" dirty="0" err="1">
                <a:latin typeface="+mj-lt"/>
              </a:rPr>
              <a:t>již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nikdy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nebudete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muset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bát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jakékoliv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kybernetické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krádeže</a:t>
            </a:r>
            <a:r>
              <a:rPr lang="en-GB" dirty="0">
                <a:latin typeface="+mj-lt"/>
              </a:rPr>
              <a:t> ani </a:t>
            </a:r>
            <a:r>
              <a:rPr lang="en-GB" dirty="0" err="1">
                <a:latin typeface="+mj-lt"/>
              </a:rPr>
              <a:t>jakéhokoliv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nabourání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na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Váš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učet</a:t>
            </a:r>
            <a:endParaRPr lang="en-GB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S </a:t>
            </a:r>
            <a:r>
              <a:rPr lang="en-GB" dirty="0" err="1">
                <a:latin typeface="+mj-lt"/>
              </a:rPr>
              <a:t>námi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jsou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Vaše</a:t>
            </a:r>
            <a:r>
              <a:rPr lang="en-GB" dirty="0">
                <a:latin typeface="+mj-lt"/>
              </a:rPr>
              <a:t> data v </a:t>
            </a:r>
            <a:r>
              <a:rPr lang="en-GB" dirty="0" err="1">
                <a:latin typeface="+mj-lt"/>
              </a:rPr>
              <a:t>bezpečí</a:t>
            </a:r>
            <a:endParaRPr lang="cs-CZ" dirty="0">
              <a:latin typeface="+mj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E7BF93-4E0F-3113-B689-3AE735C23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dirty="0" err="1"/>
              <a:t>Generace</a:t>
            </a:r>
            <a:r>
              <a:rPr lang="en-GB" dirty="0"/>
              <a:t> </a:t>
            </a:r>
            <a:r>
              <a:rPr lang="en-GB" dirty="0" err="1"/>
              <a:t>Hesel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6DDDE6-17F6-F02E-066B-343162416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48778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603DF-571A-8C5C-3550-5407B75D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Děkujeme</a:t>
            </a:r>
            <a:r>
              <a:rPr lang="en-GB" dirty="0"/>
              <a:t> za </a:t>
            </a:r>
            <a:r>
              <a:rPr lang="en-GB" dirty="0" err="1"/>
              <a:t>pozornost</a:t>
            </a:r>
            <a:endParaRPr lang="cs-C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8B470-B958-7C67-8C63-B334EF08C12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GB" dirty="0"/>
              <a:t>N</a:t>
            </a:r>
            <a:r>
              <a:rPr lang="en-GB" dirty="0">
                <a:latin typeface="+mj-lt"/>
              </a:rPr>
              <a:t>a </a:t>
            </a:r>
            <a:r>
              <a:rPr lang="en-GB" dirty="0" err="1">
                <a:latin typeface="+mj-lt"/>
              </a:rPr>
              <a:t>projektu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pracovali</a:t>
            </a:r>
            <a:r>
              <a:rPr lang="en-GB" dirty="0">
                <a:latin typeface="+mj-lt"/>
              </a:rPr>
              <a:t>:</a:t>
            </a:r>
            <a:endParaRPr lang="cs-CZ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8D1B37-2A2F-79EE-A372-C2FC3BDEDBD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GB" dirty="0"/>
              <a:t>Adam Jan</a:t>
            </a:r>
            <a:endParaRPr lang="cs-CZ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6C8235-696C-C17C-1ACC-B089C52CFEF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GB" dirty="0" err="1"/>
              <a:t>Vladimír</a:t>
            </a:r>
            <a:r>
              <a:rPr lang="en-GB" dirty="0"/>
              <a:t> </a:t>
            </a:r>
            <a:r>
              <a:rPr lang="en-GB" dirty="0" err="1"/>
              <a:t>Voršilka</a:t>
            </a:r>
            <a:endParaRPr lang="cs-CZ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CC3FD93-3676-A986-2495-D930766C5A7E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GB" dirty="0" err="1"/>
              <a:t>Jeřábek</a:t>
            </a:r>
            <a:r>
              <a:rPr lang="en-GB" dirty="0"/>
              <a:t> Martin</a:t>
            </a:r>
            <a:endParaRPr lang="cs-CZ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31F5D44-5A9A-4C18-BA64-8F2513A71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dirty="0" err="1"/>
              <a:t>Generace</a:t>
            </a:r>
            <a:r>
              <a:rPr lang="en-GB" dirty="0"/>
              <a:t> </a:t>
            </a:r>
            <a:r>
              <a:rPr lang="en-GB" dirty="0" err="1"/>
              <a:t>Hesel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5543BA2-9424-C7AD-38D1-C9AE234A2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516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O </a:t>
            </a:r>
            <a:r>
              <a:rPr lang="en-GB" dirty="0" err="1"/>
              <a:t>čem</a:t>
            </a:r>
            <a:r>
              <a:rPr lang="en-GB" dirty="0"/>
              <a:t> </a:t>
            </a:r>
            <a:r>
              <a:rPr lang="en-GB" dirty="0" err="1"/>
              <a:t>naše</a:t>
            </a:r>
            <a:r>
              <a:rPr lang="en-GB" dirty="0"/>
              <a:t> </a:t>
            </a:r>
            <a:r>
              <a:rPr lang="en-GB" dirty="0" err="1"/>
              <a:t>aplikace</a:t>
            </a:r>
            <a:r>
              <a:rPr lang="en-GB" dirty="0"/>
              <a:t> je: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Naše</a:t>
            </a:r>
            <a:r>
              <a:rPr lang="en-GB" dirty="0"/>
              <a:t> </a:t>
            </a:r>
            <a:r>
              <a:rPr lang="en-GB" dirty="0" err="1"/>
              <a:t>aplikace</a:t>
            </a:r>
            <a:r>
              <a:rPr lang="en-GB" dirty="0"/>
              <a:t> se </a:t>
            </a:r>
            <a:r>
              <a:rPr lang="en-GB" dirty="0" err="1"/>
              <a:t>zaměřuje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vysoce</a:t>
            </a:r>
            <a:r>
              <a:rPr lang="en-GB" dirty="0"/>
              <a:t> </a:t>
            </a:r>
            <a:r>
              <a:rPr lang="en-GB" dirty="0" err="1"/>
              <a:t>kvalitní</a:t>
            </a:r>
            <a:r>
              <a:rPr lang="en-GB" dirty="0"/>
              <a:t> </a:t>
            </a:r>
            <a:r>
              <a:rPr lang="en-GB" dirty="0" err="1"/>
              <a:t>generování</a:t>
            </a:r>
            <a:r>
              <a:rPr lang="en-GB" dirty="0"/>
              <a:t> </a:t>
            </a:r>
            <a:r>
              <a:rPr lang="en-GB" dirty="0" err="1"/>
              <a:t>hesel</a:t>
            </a:r>
            <a:endParaRPr lang="en-GB" dirty="0"/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Generace</a:t>
            </a:r>
            <a:r>
              <a:rPr lang="en-GB" dirty="0"/>
              <a:t> </a:t>
            </a:r>
            <a:r>
              <a:rPr lang="en-GB" dirty="0" err="1"/>
              <a:t>různě</a:t>
            </a:r>
            <a:r>
              <a:rPr lang="en-GB" dirty="0"/>
              <a:t> </a:t>
            </a:r>
            <a:r>
              <a:rPr lang="en-GB" dirty="0" err="1"/>
              <a:t>dlouhých</a:t>
            </a:r>
            <a:r>
              <a:rPr lang="en-GB" dirty="0"/>
              <a:t> </a:t>
            </a:r>
            <a:r>
              <a:rPr lang="en-GB" dirty="0" err="1"/>
              <a:t>hesel</a:t>
            </a:r>
            <a:r>
              <a:rPr lang="en-GB" dirty="0"/>
              <a:t>.</a:t>
            </a:r>
          </a:p>
          <a:p>
            <a:pPr rtl="0"/>
            <a:r>
              <a:rPr lang="en-GB" dirty="0" err="1"/>
              <a:t>Lehké</a:t>
            </a:r>
            <a:r>
              <a:rPr lang="en-GB" dirty="0"/>
              <a:t> </a:t>
            </a:r>
            <a:r>
              <a:rPr lang="en-GB" dirty="0" err="1"/>
              <a:t>použití</a:t>
            </a:r>
            <a:r>
              <a:rPr lang="en-GB" dirty="0"/>
              <a:t>.</a:t>
            </a:r>
          </a:p>
          <a:p>
            <a:pPr rtl="0"/>
            <a:r>
              <a:rPr lang="en-GB" dirty="0" err="1"/>
              <a:t>Použití</a:t>
            </a:r>
            <a:r>
              <a:rPr lang="en-GB" dirty="0"/>
              <a:t> </a:t>
            </a:r>
            <a:r>
              <a:rPr lang="en-GB" dirty="0" err="1"/>
              <a:t>znaků</a:t>
            </a:r>
            <a:r>
              <a:rPr lang="en-GB" dirty="0"/>
              <a:t>, </a:t>
            </a:r>
            <a:r>
              <a:rPr lang="en-GB" dirty="0" err="1"/>
              <a:t>které</a:t>
            </a:r>
            <a:r>
              <a:rPr lang="en-GB" dirty="0"/>
              <a:t> </a:t>
            </a:r>
            <a:r>
              <a:rPr lang="en-GB" dirty="0" err="1"/>
              <a:t>chce</a:t>
            </a:r>
            <a:r>
              <a:rPr lang="en-GB" dirty="0"/>
              <a:t> </a:t>
            </a:r>
            <a:r>
              <a:rPr lang="en-GB" dirty="0" err="1"/>
              <a:t>uživatelel</a:t>
            </a:r>
            <a:r>
              <a:rPr lang="en-GB" dirty="0"/>
              <a:t> v </a:t>
            </a:r>
            <a:r>
              <a:rPr lang="en-GB" dirty="0" err="1"/>
              <a:t>daném</a:t>
            </a:r>
            <a:r>
              <a:rPr lang="en-GB" dirty="0"/>
              <a:t> </a:t>
            </a:r>
            <a:r>
              <a:rPr lang="en-GB" dirty="0" err="1"/>
              <a:t>hesle</a:t>
            </a:r>
            <a:r>
              <a:rPr lang="en-GB" dirty="0"/>
              <a:t>.</a:t>
            </a:r>
          </a:p>
          <a:p>
            <a:pPr rtl="0"/>
            <a:r>
              <a:rPr lang="en-GB" dirty="0" err="1"/>
              <a:t>Ukládání</a:t>
            </a:r>
            <a:r>
              <a:rPr lang="en-GB" dirty="0"/>
              <a:t> </a:t>
            </a:r>
            <a:r>
              <a:rPr lang="en-GB" dirty="0" err="1"/>
              <a:t>hesla</a:t>
            </a:r>
            <a:r>
              <a:rPr lang="en-GB" dirty="0"/>
              <a:t> do </a:t>
            </a:r>
            <a:r>
              <a:rPr lang="en-GB" dirty="0" err="1"/>
              <a:t>souboru</a:t>
            </a:r>
            <a:r>
              <a:rPr lang="en-GB" dirty="0"/>
              <a:t> pro </a:t>
            </a:r>
            <a:r>
              <a:rPr lang="en-GB" dirty="0" err="1"/>
              <a:t>pozdější</a:t>
            </a:r>
            <a:r>
              <a:rPr lang="en-GB" dirty="0"/>
              <a:t> </a:t>
            </a:r>
            <a:r>
              <a:rPr lang="en-GB" dirty="0" err="1"/>
              <a:t>využití</a:t>
            </a:r>
            <a:r>
              <a:rPr lang="en-GB" dirty="0"/>
              <a:t>.</a:t>
            </a:r>
          </a:p>
          <a:p>
            <a:pPr rtl="0"/>
            <a:endParaRPr lang="en-GB" dirty="0"/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Generace</a:t>
            </a:r>
            <a:r>
              <a:rPr lang="en-GB" dirty="0"/>
              <a:t> </a:t>
            </a:r>
            <a:r>
              <a:rPr lang="en-GB" dirty="0" err="1"/>
              <a:t>Hesel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368" y="888478"/>
            <a:ext cx="10515601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Hlavní</a:t>
            </a:r>
            <a:r>
              <a:rPr lang="en-GB" dirty="0"/>
              <a:t> </a:t>
            </a:r>
            <a:r>
              <a:rPr lang="en-GB" dirty="0" err="1"/>
              <a:t>výhody</a:t>
            </a:r>
            <a:endParaRPr lang="en-GB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Rychlé</a:t>
            </a:r>
            <a:r>
              <a:rPr lang="en-GB" dirty="0"/>
              <a:t> </a:t>
            </a:r>
            <a:r>
              <a:rPr lang="en-GB" dirty="0" err="1"/>
              <a:t>použití</a:t>
            </a:r>
            <a:endParaRPr lang="en-GB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599" y="3355864"/>
            <a:ext cx="2587137" cy="1721355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Vysoké</a:t>
            </a:r>
            <a:r>
              <a:rPr lang="en-GB" dirty="0"/>
              <a:t> </a:t>
            </a:r>
            <a:r>
              <a:rPr lang="en-GB" dirty="0" err="1"/>
              <a:t>zabezpečení</a:t>
            </a:r>
            <a:endParaRPr lang="en-GB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  <a:p>
            <a:pPr rtl="0"/>
            <a:r>
              <a:rPr lang="en-GB" dirty="0" err="1"/>
              <a:t>Moderní</a:t>
            </a:r>
            <a:r>
              <a:rPr lang="en-GB" dirty="0"/>
              <a:t> </a:t>
            </a:r>
            <a:r>
              <a:rPr lang="en-GB" dirty="0" err="1"/>
              <a:t>technologie</a:t>
            </a:r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Generace</a:t>
            </a:r>
            <a:r>
              <a:rPr lang="en-GB" dirty="0"/>
              <a:t> </a:t>
            </a:r>
            <a:r>
              <a:rPr lang="en-GB" dirty="0" err="1"/>
              <a:t>Hesel</a:t>
            </a:r>
            <a:endParaRPr lang="en-GB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710925-FE3D-E657-E14E-62A50B5D0C3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78B6A01-5CD0-C080-08DE-E8C976F2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Effects of chemical exposure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8D1BD37-545A-1D24-D478-AF2596765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Generace</a:t>
            </a:r>
            <a:r>
              <a:rPr lang="en-GB" dirty="0"/>
              <a:t> </a:t>
            </a:r>
            <a:r>
              <a:rPr lang="en-GB" dirty="0" err="1"/>
              <a:t>Hesel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8AF1A45-96E7-8AE8-20C9-11D4E158F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4</a:t>
            </a:fld>
            <a:endParaRPr lang="en-GB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8B16899C-BA59-5BA8-6FFE-CB437516E153}"/>
              </a:ext>
            </a:extLst>
          </p:cNvPr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4253369236"/>
              </p:ext>
            </p:extLst>
          </p:nvPr>
        </p:nvGraphicFramePr>
        <p:xfrm>
          <a:off x="849313" y="1236685"/>
          <a:ext cx="10515600" cy="5172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586455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 descr="Line chart">
            <a:extLst>
              <a:ext uri="{FF2B5EF4-FFF2-40B4-BE49-F238E27FC236}">
                <a16:creationId xmlns:a16="http://schemas.microsoft.com/office/drawing/2014/main" id="{6EF5FA41-5E83-C956-88EC-E708C9C47D7E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1967632799"/>
              </p:ext>
            </p:extLst>
          </p:nvPr>
        </p:nvGraphicFramePr>
        <p:xfrm>
          <a:off x="849313" y="1682750"/>
          <a:ext cx="10493375" cy="5175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Počet</a:t>
            </a:r>
            <a:r>
              <a:rPr lang="en-GB" dirty="0"/>
              <a:t> </a:t>
            </a:r>
            <a:r>
              <a:rPr lang="en-GB" dirty="0" err="1"/>
              <a:t>ukradnutých</a:t>
            </a:r>
            <a:r>
              <a:rPr lang="en-GB" dirty="0"/>
              <a:t> </a:t>
            </a:r>
            <a:r>
              <a:rPr lang="en-GB" dirty="0" err="1"/>
              <a:t>hesel</a:t>
            </a:r>
            <a:r>
              <a:rPr lang="en-GB" dirty="0"/>
              <a:t> za </a:t>
            </a:r>
            <a:r>
              <a:rPr lang="en-GB" dirty="0" err="1"/>
              <a:t>rok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Generace</a:t>
            </a:r>
            <a:r>
              <a:rPr lang="en-GB" dirty="0"/>
              <a:t> </a:t>
            </a:r>
            <a:r>
              <a:rPr lang="en-GB" dirty="0" err="1"/>
              <a:t>Hesel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Náš</a:t>
            </a:r>
            <a:r>
              <a:rPr lang="en-GB" dirty="0"/>
              <a:t> </a:t>
            </a:r>
            <a:r>
              <a:rPr lang="en-GB" dirty="0" err="1"/>
              <a:t>způsob</a:t>
            </a:r>
            <a:r>
              <a:rPr lang="en-GB" dirty="0"/>
              <a:t> </a:t>
            </a:r>
            <a:r>
              <a:rPr lang="en-GB" dirty="0" err="1"/>
              <a:t>generování</a:t>
            </a:r>
            <a:r>
              <a:rPr lang="en-GB" dirty="0"/>
              <a:t>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Naše</a:t>
            </a:r>
            <a:r>
              <a:rPr lang="en-GB" dirty="0"/>
              <a:t> </a:t>
            </a:r>
            <a:r>
              <a:rPr lang="en-GB" dirty="0" err="1"/>
              <a:t>aplikace</a:t>
            </a:r>
            <a:r>
              <a:rPr lang="en-GB" dirty="0"/>
              <a:t> je </a:t>
            </a:r>
            <a:r>
              <a:rPr lang="en-GB" dirty="0" err="1"/>
              <a:t>psaná</a:t>
            </a:r>
            <a:r>
              <a:rPr lang="en-GB" dirty="0"/>
              <a:t> v </a:t>
            </a:r>
            <a:r>
              <a:rPr lang="en-GB" dirty="0" err="1"/>
              <a:t>nadčasodvém</a:t>
            </a:r>
            <a:r>
              <a:rPr lang="en-GB" dirty="0"/>
              <a:t> </a:t>
            </a:r>
            <a:r>
              <a:rPr lang="en-GB" dirty="0" err="1"/>
              <a:t>jazyku</a:t>
            </a:r>
            <a:r>
              <a:rPr lang="en-GB" dirty="0"/>
              <a:t> C#</a:t>
            </a:r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7893" y="3372797"/>
            <a:ext cx="6888665" cy="2241805"/>
          </a:xfrm>
        </p:spPr>
        <p:txBody>
          <a:bodyPr rtlCol="0"/>
          <a:lstStyle>
            <a:defPPr>
              <a:defRPr lang="en-GB"/>
            </a:defPPr>
          </a:lstStyle>
          <a:p>
            <a:r>
              <a:rPr lang="en-GB" dirty="0" err="1">
                <a:latin typeface="+mj-lt"/>
              </a:rPr>
              <a:t>Generace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obsahuje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generování</a:t>
            </a:r>
            <a:r>
              <a:rPr lang="en-GB" dirty="0">
                <a:latin typeface="+mj-lt"/>
              </a:rPr>
              <a:t> pomocí </a:t>
            </a:r>
            <a:r>
              <a:rPr lang="en-GB" dirty="0" err="1">
                <a:latin typeface="+mj-lt"/>
              </a:rPr>
              <a:t>moderní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knihovny</a:t>
            </a:r>
            <a:r>
              <a:rPr lang="en-GB" dirty="0">
                <a:latin typeface="+mj-lt"/>
              </a:rPr>
              <a:t> od </a:t>
            </a:r>
            <a:r>
              <a:rPr lang="en-GB" dirty="0" err="1">
                <a:latin typeface="+mj-lt"/>
              </a:rPr>
              <a:t>Microsoftu</a:t>
            </a:r>
            <a:r>
              <a:rPr lang="en-GB" dirty="0">
                <a:latin typeface="+mj-lt"/>
              </a:rPr>
              <a:t> (</a:t>
            </a:r>
            <a:r>
              <a:rPr lang="en-GB" dirty="0" err="1">
                <a:latin typeface="+mj-lt"/>
              </a:rPr>
              <a:t>System.security.cryptography</a:t>
            </a:r>
            <a:r>
              <a:rPr lang="en-GB" dirty="0">
                <a:latin typeface="+mj-lt"/>
              </a:rPr>
              <a:t>)</a:t>
            </a:r>
          </a:p>
          <a:p>
            <a:pPr rtl="0"/>
            <a:r>
              <a:rPr lang="en-GB" dirty="0" err="1">
                <a:latin typeface="+mj-lt"/>
              </a:rPr>
              <a:t>Generaci</a:t>
            </a:r>
            <a:r>
              <a:rPr lang="en-GB" dirty="0">
                <a:latin typeface="+mj-lt"/>
              </a:rPr>
              <a:t> jako </a:t>
            </a:r>
            <a:r>
              <a:rPr lang="en-GB" dirty="0" err="1">
                <a:latin typeface="+mj-lt"/>
              </a:rPr>
              <a:t>takovou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provvádí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metoda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RandomNumberGenerator.Create</a:t>
            </a:r>
            <a:r>
              <a:rPr lang="en-GB" dirty="0">
                <a:latin typeface="+mj-lt"/>
              </a:rPr>
              <a:t>(), </a:t>
            </a:r>
            <a:r>
              <a:rPr lang="en-GB" dirty="0" err="1">
                <a:latin typeface="+mj-lt"/>
              </a:rPr>
              <a:t>která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nám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poskytuje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výsledné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informace</a:t>
            </a:r>
            <a:r>
              <a:rPr lang="en-GB" dirty="0">
                <a:latin typeface="+mj-lt"/>
              </a:rPr>
              <a:t> v </a:t>
            </a:r>
            <a:r>
              <a:rPr lang="en-GB" dirty="0" err="1">
                <a:latin typeface="+mj-lt"/>
              </a:rPr>
              <a:t>bitech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které</a:t>
            </a:r>
            <a:r>
              <a:rPr lang="en-GB" dirty="0">
                <a:latin typeface="+mj-lt"/>
              </a:rPr>
              <a:t> pomocí </a:t>
            </a:r>
            <a:r>
              <a:rPr lang="en-GB" dirty="0" err="1">
                <a:latin typeface="+mj-lt"/>
              </a:rPr>
              <a:t>vysokého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zabezpečení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přepisujeme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na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Vámi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zvolené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heslo</a:t>
            </a:r>
            <a:r>
              <a:rPr lang="en-GB" dirty="0">
                <a:latin typeface="+mj-lt"/>
              </a:rPr>
              <a:t>.</a:t>
            </a:r>
          </a:p>
          <a:p>
            <a:pPr rtl="0"/>
            <a:endParaRPr lang="en-GB" dirty="0">
              <a:latin typeface="+mj-lt"/>
            </a:endParaRPr>
          </a:p>
          <a:p>
            <a:pPr rtl="0"/>
            <a:endParaRPr lang="en-GB" dirty="0">
              <a:latin typeface="+mj-lt"/>
            </a:endParaRPr>
          </a:p>
          <a:p>
            <a:pPr rtl="0"/>
            <a:endParaRPr lang="en-GB" dirty="0">
              <a:latin typeface="+mj-lt"/>
            </a:endParaRP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Generace</a:t>
            </a:r>
            <a:r>
              <a:rPr lang="en-GB" dirty="0"/>
              <a:t> </a:t>
            </a:r>
            <a:r>
              <a:rPr lang="en-GB" dirty="0" err="1"/>
              <a:t>Hesel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33952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99A48-AF8C-3538-CC7B-DC7F509A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Porovnání</a:t>
            </a:r>
            <a:r>
              <a:rPr lang="en-GB" dirty="0"/>
              <a:t> </a:t>
            </a:r>
            <a:r>
              <a:rPr lang="en-GB" dirty="0" err="1"/>
              <a:t>Generátorů</a:t>
            </a:r>
            <a:endParaRPr lang="en-GB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A727348-E2D5-31F9-9079-A67B2E0BC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Generace</a:t>
            </a:r>
            <a:r>
              <a:rPr lang="en-GB" dirty="0"/>
              <a:t> </a:t>
            </a:r>
            <a:r>
              <a:rPr lang="en-GB" dirty="0" err="1"/>
              <a:t>Hesel</a:t>
            </a:r>
            <a:endParaRPr lang="en-GB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61D5C1B-39FE-2949-16D4-283AB532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7</a:t>
            </a:fld>
            <a:endParaRPr lang="en-GB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0F085-7A92-D301-B8B9-8488613A5FFE}"/>
              </a:ext>
            </a:extLst>
          </p:cNvPr>
          <p:cNvSpPr/>
          <p:nvPr/>
        </p:nvSpPr>
        <p:spPr>
          <a:xfrm>
            <a:off x="1867284" y="1690688"/>
            <a:ext cx="2890248" cy="2890248"/>
          </a:xfrm>
          <a:prstGeom prst="ellipse">
            <a:avLst/>
          </a:prstGeom>
          <a:solidFill>
            <a:schemeClr val="accent1">
              <a:alpha val="0"/>
            </a:schemeClr>
          </a:solidFill>
          <a:ln w="34925">
            <a:gradFill>
              <a:gsLst>
                <a:gs pos="0">
                  <a:srgbClr val="006192"/>
                </a:gs>
                <a:gs pos="74000">
                  <a:srgbClr val="8817BB"/>
                </a:gs>
                <a:gs pos="100000">
                  <a:srgbClr val="4C125B"/>
                </a:gs>
                <a:gs pos="100000">
                  <a:srgbClr val="7E277D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i="0" dirty="0" err="1">
                <a:solidFill>
                  <a:srgbClr val="FFFFFF"/>
                </a:solidFill>
                <a:effectLst/>
                <a:latin typeface="+mj-lt"/>
              </a:rPr>
              <a:t>System.Securiy.Cryptography</a:t>
            </a:r>
            <a:endParaRPr lang="cs-CZ" b="1" dirty="0">
              <a:latin typeface="+mj-l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18CEEEC-6EFE-A486-CC7A-25DABF45221F}"/>
              </a:ext>
            </a:extLst>
          </p:cNvPr>
          <p:cNvSpPr/>
          <p:nvPr/>
        </p:nvSpPr>
        <p:spPr>
          <a:xfrm>
            <a:off x="7943404" y="2046698"/>
            <a:ext cx="2178228" cy="2178228"/>
          </a:xfrm>
          <a:prstGeom prst="ellipse">
            <a:avLst/>
          </a:prstGeom>
          <a:solidFill>
            <a:schemeClr val="accent1">
              <a:alpha val="0"/>
            </a:schemeClr>
          </a:solidFill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atin typeface="+mj-lt"/>
              </a:rPr>
              <a:t>Základní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metoda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generování</a:t>
            </a:r>
            <a:endParaRPr lang="cs-CZ" dirty="0">
              <a:latin typeface="+mj-lt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CAECEE0-D4CF-AB53-300D-2C00F13B640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992717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Causes of cell mutation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828739" y="2714455"/>
            <a:ext cx="5221418" cy="509671"/>
          </a:xfrm>
        </p:spPr>
        <p:txBody>
          <a:bodyPr rtlCol="0"/>
          <a:lstStyle>
            <a:defPPr>
              <a:defRPr lang="en-GB"/>
            </a:defPPr>
          </a:lstStyle>
          <a:p>
            <a:r>
              <a:rPr lang="en-GB" b="1" i="0" dirty="0" err="1">
                <a:solidFill>
                  <a:schemeClr val="accent3">
                    <a:lumMod val="75000"/>
                  </a:schemeClr>
                </a:solidFill>
                <a:effectLst/>
                <a:latin typeface="+mj-lt"/>
              </a:rPr>
              <a:t>System.Securiy.Cryptography</a:t>
            </a:r>
            <a:endParaRPr lang="cs-CZ" b="1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864931" y="3448049"/>
            <a:ext cx="3911982" cy="2714211"/>
          </a:xfrm>
        </p:spPr>
        <p:txBody>
          <a:bodyPr rtlCol="0"/>
          <a:lstStyle>
            <a:defPPr>
              <a:defRPr lang="en-GB"/>
            </a:def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Je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vhodný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pro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bezpečnostně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citlivé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aplikace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, jako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jsou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šifrování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a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digitální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podpisy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.</a:t>
            </a:r>
          </a:p>
          <a:p>
            <a:r>
              <a:rPr lang="en-GB" dirty="0" err="1"/>
              <a:t>Generuje</a:t>
            </a:r>
            <a:r>
              <a:rPr lang="en-GB" dirty="0"/>
              <a:t> </a:t>
            </a:r>
            <a:r>
              <a:rPr lang="en-GB" dirty="0" err="1"/>
              <a:t>kryptograficky</a:t>
            </a:r>
            <a:r>
              <a:rPr lang="en-GB" dirty="0"/>
              <a:t> </a:t>
            </a:r>
            <a:r>
              <a:rPr lang="en-GB" dirty="0" err="1"/>
              <a:t>bezpečná</a:t>
            </a:r>
            <a:r>
              <a:rPr lang="en-GB" dirty="0"/>
              <a:t> </a:t>
            </a:r>
            <a:r>
              <a:rPr lang="en-GB" dirty="0" err="1"/>
              <a:t>náhodná</a:t>
            </a:r>
            <a:r>
              <a:rPr lang="en-GB" dirty="0"/>
              <a:t> </a:t>
            </a:r>
            <a:r>
              <a:rPr lang="en-GB" dirty="0" err="1"/>
              <a:t>čísla</a:t>
            </a:r>
            <a:r>
              <a:rPr lang="en-GB" dirty="0"/>
              <a:t>, </a:t>
            </a:r>
            <a:r>
              <a:rPr lang="en-GB" dirty="0" err="1"/>
              <a:t>která</a:t>
            </a:r>
            <a:r>
              <a:rPr lang="en-GB" dirty="0"/>
              <a:t> </a:t>
            </a:r>
            <a:r>
              <a:rPr lang="en-GB" dirty="0" err="1"/>
              <a:t>jsou</a:t>
            </a:r>
            <a:r>
              <a:rPr lang="en-GB" dirty="0"/>
              <a:t> </a:t>
            </a:r>
            <a:r>
              <a:rPr lang="en-GB" dirty="0" err="1"/>
              <a:t>mnohem</a:t>
            </a:r>
            <a:r>
              <a:rPr lang="en-GB" dirty="0"/>
              <a:t> </a:t>
            </a:r>
            <a:r>
              <a:rPr lang="en-GB" dirty="0" err="1"/>
              <a:t>méně</a:t>
            </a:r>
            <a:r>
              <a:rPr lang="en-GB" dirty="0"/>
              <a:t> </a:t>
            </a:r>
            <a:r>
              <a:rPr lang="en-GB" dirty="0" err="1"/>
              <a:t>předvídatelná</a:t>
            </a:r>
            <a:r>
              <a:rPr lang="en-GB" dirty="0"/>
              <a:t> </a:t>
            </a:r>
            <a:r>
              <a:rPr lang="en-GB" dirty="0" err="1"/>
              <a:t>než</a:t>
            </a:r>
            <a:r>
              <a:rPr lang="en-GB" dirty="0"/>
              <a:t> </a:t>
            </a:r>
            <a:r>
              <a:rPr lang="en-GB" dirty="0" err="1"/>
              <a:t>čísla</a:t>
            </a:r>
            <a:r>
              <a:rPr lang="en-GB" dirty="0"/>
              <a:t> </a:t>
            </a:r>
            <a:r>
              <a:rPr lang="en-GB" dirty="0" err="1"/>
              <a:t>generovaná</a:t>
            </a:r>
            <a:r>
              <a:rPr lang="en-GB" dirty="0"/>
              <a:t> </a:t>
            </a:r>
            <a:r>
              <a:rPr lang="en-GB" dirty="0" err="1"/>
              <a:t>System.Random</a:t>
            </a:r>
            <a:r>
              <a:rPr lang="en-GB" dirty="0"/>
              <a:t>.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Generace</a:t>
            </a:r>
            <a:r>
              <a:rPr lang="en-GB" dirty="0"/>
              <a:t> </a:t>
            </a:r>
            <a:r>
              <a:rPr lang="en-GB" dirty="0" err="1"/>
              <a:t>Hesel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8</a:t>
            </a:fld>
            <a:endParaRPr lang="en-GB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97F799-0867-B84C-0DC2-8347A414E8A5}"/>
              </a:ext>
            </a:extLst>
          </p:cNvPr>
          <p:cNvSpPr/>
          <p:nvPr/>
        </p:nvSpPr>
        <p:spPr>
          <a:xfrm>
            <a:off x="7436821" y="2333546"/>
            <a:ext cx="2890248" cy="2890248"/>
          </a:xfrm>
          <a:prstGeom prst="ellipse">
            <a:avLst/>
          </a:prstGeom>
          <a:solidFill>
            <a:schemeClr val="accent1">
              <a:alpha val="0"/>
            </a:schemeClr>
          </a:solidFill>
          <a:ln w="34925">
            <a:gradFill>
              <a:gsLst>
                <a:gs pos="0">
                  <a:srgbClr val="006192"/>
                </a:gs>
                <a:gs pos="74000">
                  <a:srgbClr val="8817BB"/>
                </a:gs>
                <a:gs pos="100000">
                  <a:srgbClr val="4C125B"/>
                </a:gs>
                <a:gs pos="100000">
                  <a:srgbClr val="7E277D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i="0" dirty="0" err="1">
                <a:solidFill>
                  <a:srgbClr val="FFFFFF"/>
                </a:solidFill>
                <a:effectLst/>
                <a:latin typeface="+mj-lt"/>
              </a:rPr>
              <a:t>System.Securiy.Cryptography</a:t>
            </a:r>
            <a:endParaRPr lang="cs-CZ" b="1" dirty="0">
              <a:latin typeface="+mj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CF8B63D-6A33-5CB2-F801-7DA07F441917}"/>
              </a:ext>
            </a:extLst>
          </p:cNvPr>
          <p:cNvSpPr/>
          <p:nvPr/>
        </p:nvSpPr>
        <p:spPr>
          <a:xfrm>
            <a:off x="10327069" y="1099168"/>
            <a:ext cx="1411567" cy="1411567"/>
          </a:xfrm>
          <a:prstGeom prst="ellipse">
            <a:avLst/>
          </a:prstGeom>
          <a:solidFill>
            <a:schemeClr val="accent1">
              <a:alpha val="0"/>
            </a:schemeClr>
          </a:solidFill>
          <a:ln w="25400">
            <a:solidFill>
              <a:schemeClr val="accent4">
                <a:lumMod val="60000"/>
                <a:lumOff val="40000"/>
                <a:alpha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 err="1">
                <a:solidFill>
                  <a:schemeClr val="lt1">
                    <a:alpha val="43000"/>
                  </a:schemeClr>
                </a:solidFill>
                <a:latin typeface="+mj-lt"/>
              </a:rPr>
              <a:t>Základní</a:t>
            </a:r>
            <a:r>
              <a:rPr lang="en-GB" sz="1100" dirty="0">
                <a:solidFill>
                  <a:schemeClr val="lt1">
                    <a:alpha val="43000"/>
                  </a:schemeClr>
                </a:solidFill>
                <a:latin typeface="+mj-lt"/>
              </a:rPr>
              <a:t> </a:t>
            </a:r>
            <a:r>
              <a:rPr lang="en-GB" sz="1100" dirty="0" err="1">
                <a:solidFill>
                  <a:schemeClr val="lt1">
                    <a:alpha val="43000"/>
                  </a:schemeClr>
                </a:solidFill>
                <a:latin typeface="+mj-lt"/>
              </a:rPr>
              <a:t>metoda</a:t>
            </a:r>
            <a:r>
              <a:rPr lang="en-GB" sz="1100" dirty="0">
                <a:solidFill>
                  <a:schemeClr val="lt1">
                    <a:alpha val="43000"/>
                  </a:schemeClr>
                </a:solidFill>
                <a:latin typeface="+mj-lt"/>
              </a:rPr>
              <a:t> </a:t>
            </a:r>
            <a:r>
              <a:rPr lang="en-GB" sz="1100" dirty="0" err="1">
                <a:solidFill>
                  <a:schemeClr val="lt1">
                    <a:alpha val="43000"/>
                  </a:schemeClr>
                </a:solidFill>
                <a:latin typeface="+mj-lt"/>
              </a:rPr>
              <a:t>generování</a:t>
            </a:r>
            <a:endParaRPr lang="cs-CZ" sz="1100" dirty="0">
              <a:solidFill>
                <a:schemeClr val="lt1">
                  <a:alpha val="43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Causes of cell mutation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828739" y="2714455"/>
            <a:ext cx="5221418" cy="509671"/>
          </a:xfrm>
        </p:spPr>
        <p:txBody>
          <a:bodyPr rtlCol="0"/>
          <a:lstStyle>
            <a:defPPr>
              <a:defRPr lang="en-GB"/>
            </a:defPPr>
          </a:lstStyle>
          <a:p>
            <a:r>
              <a:rPr lang="en-GB" b="1" i="0" dirty="0" err="1">
                <a:solidFill>
                  <a:schemeClr val="accent3">
                    <a:lumMod val="75000"/>
                  </a:schemeClr>
                </a:solidFill>
                <a:effectLst/>
                <a:latin typeface="+mj-lt"/>
              </a:rPr>
              <a:t>Základní</a:t>
            </a:r>
            <a:r>
              <a:rPr lang="en-GB" b="1" i="0" dirty="0">
                <a:solidFill>
                  <a:schemeClr val="accent3">
                    <a:lumMod val="75000"/>
                  </a:schemeClr>
                </a:solidFill>
                <a:effectLst/>
                <a:latin typeface="+mj-lt"/>
              </a:rPr>
              <a:t> </a:t>
            </a:r>
            <a:r>
              <a:rPr lang="en-GB" b="1" i="0" dirty="0" err="1">
                <a:solidFill>
                  <a:schemeClr val="accent3">
                    <a:lumMod val="75000"/>
                  </a:schemeClr>
                </a:solidFill>
                <a:effectLst/>
                <a:latin typeface="+mj-lt"/>
              </a:rPr>
              <a:t>metoda</a:t>
            </a:r>
            <a:r>
              <a:rPr lang="en-GB" b="1" i="0" dirty="0">
                <a:solidFill>
                  <a:schemeClr val="accent3">
                    <a:lumMod val="75000"/>
                  </a:schemeClr>
                </a:solidFill>
                <a:effectLst/>
                <a:latin typeface="+mj-lt"/>
              </a:rPr>
              <a:t> </a:t>
            </a:r>
            <a:r>
              <a:rPr lang="en-GB" b="1" i="0" dirty="0" err="1">
                <a:solidFill>
                  <a:schemeClr val="accent3">
                    <a:lumMod val="75000"/>
                  </a:schemeClr>
                </a:solidFill>
                <a:effectLst/>
                <a:latin typeface="+mj-lt"/>
              </a:rPr>
              <a:t>generování</a:t>
            </a:r>
            <a:endParaRPr lang="cs-CZ" b="1" dirty="0">
              <a:solidFill>
                <a:schemeClr val="accent3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864931" y="3448049"/>
            <a:ext cx="3911982" cy="2714211"/>
          </a:xfrm>
        </p:spPr>
        <p:txBody>
          <a:bodyPr rtlCol="0"/>
          <a:lstStyle>
            <a:defPPr>
              <a:defRPr lang="en-GB"/>
            </a:def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Není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vhodná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pro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bezpečnostně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citlivé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aplikace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kvůli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předvídatelnosti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.</a:t>
            </a:r>
          </a:p>
          <a:p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Parallelizace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(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souběžné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generování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čísel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)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může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vyžadovat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zvláštní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zřízení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, aby se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předešlo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problémům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s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bezpečností</a:t>
            </a:r>
            <a:r>
              <a:rPr lang="en-GB" b="0" i="0" dirty="0">
                <a:solidFill>
                  <a:srgbClr val="D1D5DB"/>
                </a:solidFill>
                <a:effectLst/>
                <a:latin typeface="+mj-lt"/>
              </a:rPr>
              <a:t> a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+mj-lt"/>
              </a:rPr>
              <a:t>předvídatelností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Generace</a:t>
            </a:r>
            <a:r>
              <a:rPr lang="en-GB" dirty="0"/>
              <a:t> </a:t>
            </a:r>
            <a:r>
              <a:rPr lang="en-GB" dirty="0" err="1"/>
              <a:t>Hesel</a:t>
            </a:r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9</a:t>
            </a:fld>
            <a:endParaRPr lang="en-GB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197F799-0867-B84C-0DC2-8347A414E8A5}"/>
              </a:ext>
            </a:extLst>
          </p:cNvPr>
          <p:cNvSpPr/>
          <p:nvPr/>
        </p:nvSpPr>
        <p:spPr>
          <a:xfrm>
            <a:off x="10375056" y="1169803"/>
            <a:ext cx="1315591" cy="1315591"/>
          </a:xfrm>
          <a:prstGeom prst="ellipse">
            <a:avLst/>
          </a:prstGeom>
          <a:solidFill>
            <a:schemeClr val="accent1">
              <a:alpha val="0"/>
            </a:schemeClr>
          </a:solidFill>
          <a:ln w="34925">
            <a:gradFill>
              <a:gsLst>
                <a:gs pos="0">
                  <a:srgbClr val="006192"/>
                </a:gs>
                <a:gs pos="74000">
                  <a:srgbClr val="8817BB"/>
                </a:gs>
                <a:gs pos="100000">
                  <a:srgbClr val="4C125B"/>
                </a:gs>
                <a:gs pos="100000">
                  <a:srgbClr val="7E277D"/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b="1" i="0" dirty="0" err="1">
                <a:solidFill>
                  <a:srgbClr val="FFFFFF"/>
                </a:solidFill>
                <a:effectLst/>
                <a:latin typeface="+mj-lt"/>
              </a:rPr>
              <a:t>System.Securiy.Cryptography</a:t>
            </a:r>
            <a:endParaRPr lang="cs-CZ" sz="900" b="1" dirty="0">
              <a:latin typeface="+mj-lt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CF8B63D-6A33-5CB2-F801-7DA07F441917}"/>
              </a:ext>
            </a:extLst>
          </p:cNvPr>
          <p:cNvSpPr/>
          <p:nvPr/>
        </p:nvSpPr>
        <p:spPr>
          <a:xfrm>
            <a:off x="7368209" y="2650435"/>
            <a:ext cx="3094382" cy="3037762"/>
          </a:xfrm>
          <a:prstGeom prst="ellipse">
            <a:avLst/>
          </a:prstGeom>
          <a:solidFill>
            <a:schemeClr val="accent1">
              <a:alpha val="0"/>
            </a:schemeClr>
          </a:solidFill>
          <a:ln w="254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latin typeface="+mj-lt"/>
              </a:rPr>
              <a:t>Základní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metoda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generování</a:t>
            </a:r>
            <a:endParaRPr lang="cs-CZ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93383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53</TotalTime>
  <Words>309</Words>
  <Application>Microsoft Office PowerPoint</Application>
  <PresentationFormat>Widescreen</PresentationFormat>
  <Paragraphs>74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Arial Nova</vt:lpstr>
      <vt:lpstr>Biome</vt:lpstr>
      <vt:lpstr>Biome Light</vt:lpstr>
      <vt:lpstr>Calibri</vt:lpstr>
      <vt:lpstr>Segoe UI</vt:lpstr>
      <vt:lpstr>Söhne</vt:lpstr>
      <vt:lpstr>Office Theme</vt:lpstr>
      <vt:lpstr>Generování</vt:lpstr>
      <vt:lpstr>O čem naše aplikace je:</vt:lpstr>
      <vt:lpstr>Hlavní výhody</vt:lpstr>
      <vt:lpstr>Effects of chemical exposure</vt:lpstr>
      <vt:lpstr>Počet ukradnutých hesel za rok</vt:lpstr>
      <vt:lpstr>Náš způsob generování:</vt:lpstr>
      <vt:lpstr>Porovnání Generátorů</vt:lpstr>
      <vt:lpstr>Causes of cell mutation</vt:lpstr>
      <vt:lpstr>Causes of cell mutation</vt:lpstr>
      <vt:lpstr>Závěr</vt:lpstr>
      <vt:lpstr>Děkujeme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Generování</dc:title>
  <dc:creator>Jan Adam (3ITC)</dc:creator>
  <cp:lastModifiedBy>Jan Adam (3ITC)</cp:lastModifiedBy>
  <cp:revision>3</cp:revision>
  <dcterms:created xsi:type="dcterms:W3CDTF">2023-10-04T07:19:12Z</dcterms:created>
  <dcterms:modified xsi:type="dcterms:W3CDTF">2023-10-04T08:12:25Z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